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notesMasterIdLst>
    <p:notesMasterId r:id="rId12"/>
  </p:notesMasterIdLst>
  <p:sldIdLst>
    <p:sldId id="273" r:id="rId2"/>
    <p:sldId id="1213" r:id="rId3"/>
    <p:sldId id="1228" r:id="rId4"/>
    <p:sldId id="1229" r:id="rId5"/>
    <p:sldId id="1230" r:id="rId6"/>
    <p:sldId id="1231" r:id="rId7"/>
    <p:sldId id="1234" r:id="rId8"/>
    <p:sldId id="1235" r:id="rId9"/>
    <p:sldId id="1236" r:id="rId10"/>
    <p:sldId id="1233" r:id="rId11"/>
  </p:sldIdLst>
  <p:sldSz cx="12192000" cy="6858000"/>
  <p:notesSz cx="20104100" cy="11309350"/>
  <p:defaultTextStyle>
    <a:defPPr>
      <a:defRPr lang="en-US"/>
    </a:defPPr>
    <a:lvl1pPr marL="0" algn="l" defTabSz="554478" rtl="0" eaLnBrk="1" latinLnBrk="0" hangingPunct="1">
      <a:defRPr sz="1092" kern="1200">
        <a:solidFill>
          <a:schemeClr val="tx1"/>
        </a:solidFill>
        <a:latin typeface="+mn-lt"/>
        <a:ea typeface="+mn-ea"/>
        <a:cs typeface="+mn-cs"/>
      </a:defRPr>
    </a:lvl1pPr>
    <a:lvl2pPr marL="277240" algn="l" defTabSz="554478" rtl="0" eaLnBrk="1" latinLnBrk="0" hangingPunct="1">
      <a:defRPr sz="1092" kern="1200">
        <a:solidFill>
          <a:schemeClr val="tx1"/>
        </a:solidFill>
        <a:latin typeface="+mn-lt"/>
        <a:ea typeface="+mn-ea"/>
        <a:cs typeface="+mn-cs"/>
      </a:defRPr>
    </a:lvl2pPr>
    <a:lvl3pPr marL="554478" algn="l" defTabSz="554478" rtl="0" eaLnBrk="1" latinLnBrk="0" hangingPunct="1">
      <a:defRPr sz="1092" kern="1200">
        <a:solidFill>
          <a:schemeClr val="tx1"/>
        </a:solidFill>
        <a:latin typeface="+mn-lt"/>
        <a:ea typeface="+mn-ea"/>
        <a:cs typeface="+mn-cs"/>
      </a:defRPr>
    </a:lvl3pPr>
    <a:lvl4pPr marL="831718" algn="l" defTabSz="554478" rtl="0" eaLnBrk="1" latinLnBrk="0" hangingPunct="1">
      <a:defRPr sz="1092" kern="1200">
        <a:solidFill>
          <a:schemeClr val="tx1"/>
        </a:solidFill>
        <a:latin typeface="+mn-lt"/>
        <a:ea typeface="+mn-ea"/>
        <a:cs typeface="+mn-cs"/>
      </a:defRPr>
    </a:lvl4pPr>
    <a:lvl5pPr marL="1108956" algn="l" defTabSz="554478" rtl="0" eaLnBrk="1" latinLnBrk="0" hangingPunct="1">
      <a:defRPr sz="1092" kern="1200">
        <a:solidFill>
          <a:schemeClr val="tx1"/>
        </a:solidFill>
        <a:latin typeface="+mn-lt"/>
        <a:ea typeface="+mn-ea"/>
        <a:cs typeface="+mn-cs"/>
      </a:defRPr>
    </a:lvl5pPr>
    <a:lvl6pPr marL="1386196" algn="l" defTabSz="554478" rtl="0" eaLnBrk="1" latinLnBrk="0" hangingPunct="1">
      <a:defRPr sz="1092" kern="1200">
        <a:solidFill>
          <a:schemeClr val="tx1"/>
        </a:solidFill>
        <a:latin typeface="+mn-lt"/>
        <a:ea typeface="+mn-ea"/>
        <a:cs typeface="+mn-cs"/>
      </a:defRPr>
    </a:lvl6pPr>
    <a:lvl7pPr marL="1663434" algn="l" defTabSz="554478" rtl="0" eaLnBrk="1" latinLnBrk="0" hangingPunct="1">
      <a:defRPr sz="1092" kern="1200">
        <a:solidFill>
          <a:schemeClr val="tx1"/>
        </a:solidFill>
        <a:latin typeface="+mn-lt"/>
        <a:ea typeface="+mn-ea"/>
        <a:cs typeface="+mn-cs"/>
      </a:defRPr>
    </a:lvl7pPr>
    <a:lvl8pPr marL="1940674" algn="l" defTabSz="554478" rtl="0" eaLnBrk="1" latinLnBrk="0" hangingPunct="1">
      <a:defRPr sz="1092" kern="1200">
        <a:solidFill>
          <a:schemeClr val="tx1"/>
        </a:solidFill>
        <a:latin typeface="+mn-lt"/>
        <a:ea typeface="+mn-ea"/>
        <a:cs typeface="+mn-cs"/>
      </a:defRPr>
    </a:lvl8pPr>
    <a:lvl9pPr marL="2217914" algn="l" defTabSz="554478" rtl="0" eaLnBrk="1" latinLnBrk="0" hangingPunct="1">
      <a:defRPr sz="109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 userDrawn="1">
          <p15:clr>
            <a:srgbClr val="A4A3A4"/>
          </p15:clr>
        </p15:guide>
        <p15:guide id="2" pos="11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26A36"/>
    <a:srgbClr val="00569B"/>
    <a:srgbClr val="1B3C68"/>
    <a:srgbClr val="F0F1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22"/>
    <p:restoredTop sz="96512"/>
  </p:normalViewPr>
  <p:slideViewPr>
    <p:cSldViewPr>
      <p:cViewPr varScale="1">
        <p:scale>
          <a:sx n="88" d="100"/>
          <a:sy n="88" d="100"/>
        </p:scale>
        <p:origin x="180" y="57"/>
      </p:cViewPr>
      <p:guideLst>
        <p:guide orient="horz" pos="2592"/>
        <p:guide pos="110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4.jpe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C9D24-FE43-8A49-A220-777D71DF6021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DC6C9-877E-954D-AF4D-90CD5352A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23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EDC6C9-877E-954D-AF4D-90CD5352A8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69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outdoor, blue, high, day&#10;&#10;Description automatically generated">
            <a:extLst>
              <a:ext uri="{FF2B5EF4-FFF2-40B4-BE49-F238E27FC236}">
                <a16:creationId xmlns:a16="http://schemas.microsoft.com/office/drawing/2014/main" id="{662BDF93-A73C-054A-BDDC-D58B016B75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"/>
            <a:ext cx="12192000" cy="6857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C915C0-137B-5448-85DE-B344C8DC9D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46" b="44276"/>
          <a:stretch/>
        </p:blipFill>
        <p:spPr>
          <a:xfrm>
            <a:off x="1682977" y="807926"/>
            <a:ext cx="4260623" cy="796007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3D89F-849E-CD4A-BCDC-9ED5A4E4A8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52600" y="2362200"/>
            <a:ext cx="7848600" cy="1676400"/>
          </a:xfrm>
        </p:spPr>
        <p:txBody>
          <a:bodyPr anchor="b">
            <a:noAutofit/>
          </a:bodyPr>
          <a:lstStyle>
            <a:lvl1pPr marL="0" indent="0" algn="l">
              <a:buNone/>
              <a:defRPr sz="6000"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1pPr>
            <a:lvl2pPr marL="457189" indent="0" algn="l">
              <a:buNone/>
              <a:defRPr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2pPr>
            <a:lvl3pPr marL="914377" indent="0" algn="l">
              <a:buNone/>
              <a:defRPr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3pPr>
            <a:lvl4pPr marL="1371566" indent="0" algn="l">
              <a:buNone/>
              <a:defRPr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4pPr>
            <a:lvl5pPr marL="1828755" indent="0" algn="l">
              <a:buNone/>
              <a:defRPr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5pPr>
          </a:lstStyle>
          <a:p>
            <a:pPr lvl="0"/>
            <a:r>
              <a:rPr lang="en-US" dirty="0"/>
              <a:t>TYPE IN NAME OF PRESENTATION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E184B13-DAF7-8843-BEEC-290BDB8B52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52600" y="5342479"/>
            <a:ext cx="4495800" cy="582594"/>
          </a:xfrm>
        </p:spPr>
        <p:txBody>
          <a:bodyPr vert="horz" anchor="b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800" b="0" i="0">
                <a:solidFill>
                  <a:schemeClr val="bg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1pPr>
            <a:lvl2pPr marL="457189" indent="0">
              <a:buNone/>
              <a:defRPr sz="1050">
                <a:solidFill>
                  <a:schemeClr val="bg2"/>
                </a:solidFill>
                <a:latin typeface="+mj-lt"/>
              </a:defRPr>
            </a:lvl2pPr>
            <a:lvl3pPr marL="914377" indent="0">
              <a:buNone/>
              <a:defRPr sz="1050">
                <a:solidFill>
                  <a:schemeClr val="bg2"/>
                </a:solidFill>
                <a:latin typeface="+mj-lt"/>
              </a:defRPr>
            </a:lvl3pPr>
            <a:lvl4pPr marL="1371566" indent="0">
              <a:buNone/>
              <a:defRPr sz="1050">
                <a:solidFill>
                  <a:schemeClr val="bg2"/>
                </a:solidFill>
                <a:latin typeface="+mj-lt"/>
              </a:defRPr>
            </a:lvl4pPr>
            <a:lvl5pPr marL="1828755" indent="0">
              <a:buNone/>
              <a:defRPr sz="105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44E0902-CCF4-EE45-9A55-3A35C8DEC1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52600" y="5943600"/>
            <a:ext cx="4267200" cy="458787"/>
          </a:xfrm>
        </p:spPr>
        <p:txBody>
          <a:bodyPr>
            <a:noAutofit/>
          </a:bodyPr>
          <a:lstStyle>
            <a:lvl1pPr marL="0" indent="0">
              <a:buNone/>
              <a:defRPr sz="1200"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1pPr>
            <a:lvl2pPr>
              <a:defRPr sz="1200"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2pPr>
            <a:lvl3pPr>
              <a:defRPr sz="1200"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3pPr>
            <a:lvl4pPr>
              <a:defRPr sz="1200"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4pPr>
            <a:lvl5pPr>
              <a:defRPr sz="1200"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5pPr>
          </a:lstStyle>
          <a:p>
            <a:pPr lvl="0"/>
            <a:r>
              <a:rPr lang="en-US" dirty="0"/>
              <a:t>TITLE IN CAPS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9A2F65E-8AB8-A346-844D-064C8BD649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52600" y="4267200"/>
            <a:ext cx="7848600" cy="685800"/>
          </a:xfrm>
        </p:spPr>
        <p:txBody>
          <a:bodyPr anchor="t">
            <a:noAutofit/>
          </a:bodyPr>
          <a:lstStyle>
            <a:lvl1pPr marL="0" indent="0">
              <a:buNone/>
              <a:defRPr sz="1400" b="1" i="0" spc="30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1pPr>
            <a:lvl2pPr marL="457189" indent="0">
              <a:buNone/>
              <a:defRPr sz="1400"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2pPr>
            <a:lvl3pPr marL="914377" indent="0">
              <a:buNone/>
              <a:defRPr sz="1400"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3pPr>
            <a:lvl4pPr marL="1371566" indent="0">
              <a:buNone/>
              <a:defRPr sz="1400"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4pPr>
            <a:lvl5pPr marL="1828755" indent="0">
              <a:buNone/>
              <a:defRPr sz="1400"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5pPr>
          </a:lstStyle>
          <a:p>
            <a:pPr lvl="0"/>
            <a:r>
              <a:rPr lang="en-US" dirty="0"/>
              <a:t>SUBTITLE OR FURTHER DESCRIPTION, AS NECESSARY – CAN BE MULTIPLE LINES</a:t>
            </a:r>
          </a:p>
        </p:txBody>
      </p:sp>
      <p:sp>
        <p:nvSpPr>
          <p:cNvPr id="25" name="Content Placeholder 17">
            <a:extLst>
              <a:ext uri="{FF2B5EF4-FFF2-40B4-BE49-F238E27FC236}">
                <a16:creationId xmlns:a16="http://schemas.microsoft.com/office/drawing/2014/main" id="{68557B5C-B25B-2640-B1C2-C0EAA24309D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66000" y="5105400"/>
            <a:ext cx="4826000" cy="15240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r>
              <a:rPr lang="en-US" dirty="0"/>
              <a:t>Please place any additional logos in this corner…</a:t>
            </a:r>
          </a:p>
        </p:txBody>
      </p:sp>
    </p:spTree>
    <p:extLst>
      <p:ext uri="{BB962C8B-B14F-4D97-AF65-F5344CB8AC3E}">
        <p14:creationId xmlns:p14="http://schemas.microsoft.com/office/powerpoint/2010/main" val="2673630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110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with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42094-3B48-F549-B4BD-47F0D2BC3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906621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8C567A-A23B-5B4A-970E-AC02F0B01A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57200"/>
            <a:ext cx="3779524" cy="4572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C3756A-964D-1A47-8B5C-808CF2C61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9523412" cy="3811588"/>
          </a:xfrm>
        </p:spPr>
        <p:txBody>
          <a:bodyPr numCol="3"/>
          <a:lstStyle>
            <a:lvl1pPr marL="0" indent="0">
              <a:buNone/>
              <a:defRPr sz="1600">
                <a:solidFill>
                  <a:srgbClr val="000000"/>
                </a:solidFill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9038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F9A008E-03AB-1A4A-8D28-8A1F668EA3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61105"/>
          <a:stretch/>
        </p:blipFill>
        <p:spPr>
          <a:xfrm>
            <a:off x="10040693" y="0"/>
            <a:ext cx="21508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8D6E6B8-C326-F54A-A43E-D2A15719B3B6}"/>
              </a:ext>
            </a:extLst>
          </p:cNvPr>
          <p:cNvSpPr/>
          <p:nvPr userDrawn="1"/>
        </p:nvSpPr>
        <p:spPr>
          <a:xfrm>
            <a:off x="0" y="6667496"/>
            <a:ext cx="12191573" cy="190504"/>
          </a:xfrm>
          <a:prstGeom prst="rect">
            <a:avLst/>
          </a:prstGeom>
          <a:solidFill>
            <a:srgbClr val="F26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E8147BD-CED2-4747-A3CC-7CFB4A0580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838200"/>
            <a:ext cx="4495800" cy="1295400"/>
          </a:xfrm>
        </p:spPr>
        <p:txBody>
          <a:bodyPr anchor="b">
            <a:noAutofit/>
          </a:bodyPr>
          <a:lstStyle>
            <a:lvl1pPr marL="0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1pPr>
            <a:lvl2pPr marL="457189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2pPr>
            <a:lvl3pPr marL="914377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3pPr>
            <a:lvl4pPr marL="1371566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4pPr>
            <a:lvl5pPr marL="1828755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5pPr>
          </a:lstStyle>
          <a:p>
            <a:pPr lvl="0"/>
            <a:r>
              <a:rPr lang="en-US" dirty="0"/>
              <a:t>Type here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0B3B572-E59B-6E48-ADA6-90452D5CB2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4400" y="2286000"/>
            <a:ext cx="4114800" cy="533400"/>
          </a:xfrm>
        </p:spPr>
        <p:txBody>
          <a:bodyPr anchor="t">
            <a:normAutofit/>
          </a:bodyPr>
          <a:lstStyle>
            <a:lvl1pPr marL="0" indent="0">
              <a:buNone/>
              <a:defRPr sz="2000"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1pPr>
            <a:lvl2pPr marL="457189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2pPr>
            <a:lvl3pPr marL="914377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3pPr>
            <a:lvl4pPr marL="1371566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4pPr>
            <a:lvl5pPr marL="1828755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5pPr>
          </a:lstStyle>
          <a:p>
            <a:pPr lvl="0"/>
            <a:r>
              <a:rPr lang="en-US" dirty="0"/>
              <a:t>Subtle here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64887A0A-BAA5-6A4F-8AE4-5C83999B14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4400" y="2971800"/>
            <a:ext cx="4953000" cy="2316163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1pPr>
            <a:lvl2pPr marL="457189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2pPr>
            <a:lvl3pPr marL="914377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3pPr>
            <a:lvl4pPr marL="1371566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1828755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Type in talking points here</a:t>
            </a:r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8CEDAE80-DFF5-E045-9453-D0D38C1681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4600" y="2971799"/>
            <a:ext cx="4953000" cy="2316163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1pPr>
            <a:lvl2pPr marL="457189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2pPr>
            <a:lvl3pPr marL="914377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3pPr>
            <a:lvl4pPr marL="1371566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1828755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Type in talking points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267D921-CA51-114C-AE38-C799469E7C7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57200"/>
            <a:ext cx="3779524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848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9BA7C-6C86-6FA5-2B48-EC5692C86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A753B-40EC-CA41-0CCD-45A933BA1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F5453-F07F-B9C4-D932-B5F0A7113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0737D-6B8E-AD4B-B55E-44FFB7E37959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2D1E4-A9DE-244F-3E0A-1344CB88A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6BA76-5430-F16B-FE6A-D24660A72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066A-2D60-CF49-B53C-5DEF20E42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15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7FF3098-990A-C84E-A740-A30A1D22E4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9F907C-7BBF-7142-A36F-84A04D869A98}"/>
              </a:ext>
            </a:extLst>
          </p:cNvPr>
          <p:cNvSpPr/>
          <p:nvPr userDrawn="1"/>
        </p:nvSpPr>
        <p:spPr>
          <a:xfrm>
            <a:off x="-6977" y="979989"/>
            <a:ext cx="9106481" cy="4158699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5449" tIns="27725" rIns="55449" bIns="2772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663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2B31A4C-6033-344F-9B2D-F8DF26DABA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42" b="43840"/>
          <a:stretch/>
        </p:blipFill>
        <p:spPr>
          <a:xfrm>
            <a:off x="914401" y="3603723"/>
            <a:ext cx="4586851" cy="96827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3E6AF09-7EF1-6542-954D-85E10BF20070}"/>
              </a:ext>
            </a:extLst>
          </p:cNvPr>
          <p:cNvSpPr/>
          <p:nvPr userDrawn="1"/>
        </p:nvSpPr>
        <p:spPr>
          <a:xfrm>
            <a:off x="0" y="6400800"/>
            <a:ext cx="12191573" cy="457200"/>
          </a:xfrm>
          <a:prstGeom prst="rect">
            <a:avLst/>
          </a:prstGeom>
          <a:solidFill>
            <a:srgbClr val="F26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19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5579C95-5A12-5241-A63B-A05E11ED745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4401" y="1379537"/>
            <a:ext cx="8534400" cy="2278063"/>
          </a:xfrm>
        </p:spPr>
        <p:txBody>
          <a:bodyPr anchor="b">
            <a:noAutofit/>
          </a:bodyPr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1pPr>
            <a:lvl2pPr marL="457189" indent="0">
              <a:buNone/>
              <a:defRPr sz="6000"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2pPr>
            <a:lvl3pPr marL="914377" indent="0">
              <a:buNone/>
              <a:defRPr sz="6000"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3pPr>
            <a:lvl4pPr marL="1371566" indent="0">
              <a:buNone/>
              <a:defRPr sz="6000"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4pPr>
            <a:lvl5pPr marL="1828755" indent="0">
              <a:buNone/>
              <a:defRPr sz="6000" b="1" i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5pPr>
          </a:lstStyle>
          <a:p>
            <a:pPr lvl="0"/>
            <a:r>
              <a:rPr lang="en-US" dirty="0"/>
              <a:t>Name of Presentation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D1A149B-569E-C148-B7E6-2C745E733F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1670" y="3732518"/>
            <a:ext cx="2181225" cy="501650"/>
          </a:xfrm>
        </p:spPr>
        <p:txBody>
          <a:bodyPr anchor="b">
            <a:noAutofit/>
          </a:bodyPr>
          <a:lstStyle>
            <a:lvl1pPr marL="0" indent="0" algn="r">
              <a:buNone/>
              <a:defRPr sz="1200" b="1">
                <a:solidFill>
                  <a:schemeClr val="accent2"/>
                </a:solidFill>
                <a:latin typeface="+mj-lt"/>
              </a:defRPr>
            </a:lvl1pPr>
            <a:lvl2pPr marL="457189" indent="0" algn="r">
              <a:buNone/>
              <a:defRPr sz="1400" b="1">
                <a:solidFill>
                  <a:schemeClr val="accent2"/>
                </a:solidFill>
                <a:latin typeface="+mj-lt"/>
              </a:defRPr>
            </a:lvl2pPr>
            <a:lvl3pPr marL="914377" indent="0" algn="r">
              <a:buNone/>
              <a:defRPr sz="1400" b="1">
                <a:solidFill>
                  <a:schemeClr val="accent2"/>
                </a:solidFill>
                <a:latin typeface="+mj-lt"/>
              </a:defRPr>
            </a:lvl3pPr>
            <a:lvl4pPr marL="1371566" indent="0" algn="r">
              <a:buNone/>
              <a:defRPr sz="1400" b="1">
                <a:solidFill>
                  <a:schemeClr val="accent2"/>
                </a:solidFill>
                <a:latin typeface="+mj-lt"/>
              </a:defRPr>
            </a:lvl4pPr>
            <a:lvl5pPr marL="1828755" indent="0" algn="r">
              <a:buNone/>
              <a:defRPr sz="1400" b="1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729015C-5666-4A46-9AC8-7BA65283ED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10200" y="4267200"/>
            <a:ext cx="3013075" cy="381000"/>
          </a:xfrm>
        </p:spPr>
        <p:txBody>
          <a:bodyPr>
            <a:noAutofit/>
          </a:bodyPr>
          <a:lstStyle>
            <a:lvl1pPr marL="0" indent="0" algn="r">
              <a:buNone/>
              <a:defRPr sz="1200" b="1">
                <a:solidFill>
                  <a:schemeClr val="accent2"/>
                </a:solidFill>
                <a:latin typeface="+mn-lt"/>
              </a:defRPr>
            </a:lvl1pPr>
            <a:lvl2pPr marL="457189" indent="0" algn="r">
              <a:buNone/>
              <a:defRPr sz="1200" b="1">
                <a:solidFill>
                  <a:schemeClr val="accent2"/>
                </a:solidFill>
                <a:latin typeface="+mn-lt"/>
              </a:defRPr>
            </a:lvl2pPr>
            <a:lvl3pPr marL="914377" indent="0" algn="r">
              <a:buNone/>
              <a:defRPr sz="1200" b="1">
                <a:solidFill>
                  <a:schemeClr val="accent2"/>
                </a:solidFill>
                <a:latin typeface="+mn-lt"/>
              </a:defRPr>
            </a:lvl3pPr>
            <a:lvl4pPr marL="1371566" indent="0" algn="r">
              <a:buNone/>
              <a:defRPr sz="1200" b="1">
                <a:solidFill>
                  <a:schemeClr val="accent2"/>
                </a:solidFill>
                <a:latin typeface="+mn-lt"/>
              </a:defRPr>
            </a:lvl4pPr>
            <a:lvl5pPr marL="1828755" indent="0" algn="r">
              <a:buNone/>
              <a:defRPr sz="1200" b="1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Enter Date</a:t>
            </a:r>
          </a:p>
        </p:txBody>
      </p:sp>
    </p:spTree>
    <p:extLst>
      <p:ext uri="{BB962C8B-B14F-4D97-AF65-F5344CB8AC3E}">
        <p14:creationId xmlns:p14="http://schemas.microsoft.com/office/powerpoint/2010/main" val="34557484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2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ans LOG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938C2-04B1-3D41-87E8-0654F9E663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057400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 i="0">
                <a:solidFill>
                  <a:schemeClr val="tx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1pPr>
          </a:lstStyle>
          <a:p>
            <a:r>
              <a:rPr lang="en-US" dirty="0"/>
              <a:t>Type in Section Divider Name</a:t>
            </a:r>
          </a:p>
        </p:txBody>
      </p:sp>
    </p:spTree>
    <p:extLst>
      <p:ext uri="{BB962C8B-B14F-4D97-AF65-F5344CB8AC3E}">
        <p14:creationId xmlns:p14="http://schemas.microsoft.com/office/powerpoint/2010/main" val="356288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with Log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77E5883-D518-1D48-8190-21BE8075D3A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057400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 i="0">
                <a:solidFill>
                  <a:schemeClr val="tx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1pPr>
          </a:lstStyle>
          <a:p>
            <a:r>
              <a:rPr lang="en-US" dirty="0"/>
              <a:t>Type in Section Divider Name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C3FEBF-FC97-0F46-9F57-4768CFF48A21}"/>
              </a:ext>
            </a:extLst>
          </p:cNvPr>
          <p:cNvSpPr/>
          <p:nvPr userDrawn="1"/>
        </p:nvSpPr>
        <p:spPr>
          <a:xfrm>
            <a:off x="0" y="6400800"/>
            <a:ext cx="12191573" cy="457200"/>
          </a:xfrm>
          <a:prstGeom prst="rect">
            <a:avLst/>
          </a:prstGeom>
          <a:solidFill>
            <a:srgbClr val="F26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19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253CD-8B1F-8F41-847B-4A0D6FDB276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457200"/>
            <a:ext cx="3779524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76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slide for presenta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68043CA-8817-8548-A8D0-9128594E5A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1388165"/>
            <a:ext cx="5181600" cy="3900488"/>
          </a:xfrm>
        </p:spPr>
        <p:txBody>
          <a:bodyPr/>
          <a:lstStyle/>
          <a:p>
            <a:r>
              <a:rPr lang="en-US" dirty="0"/>
              <a:t>Insert pic in this frame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6965011-7B65-CB4C-B892-01AEAFE9733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549" y="5783650"/>
            <a:ext cx="3779524" cy="457200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31AAEFD-701C-6342-8604-C9185454422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00800" y="838200"/>
            <a:ext cx="4495800" cy="1295400"/>
          </a:xfrm>
        </p:spPr>
        <p:txBody>
          <a:bodyPr anchor="b">
            <a:noAutofit/>
          </a:bodyPr>
          <a:lstStyle>
            <a:lvl1pPr marL="0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1pPr>
            <a:lvl2pPr marL="457189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2pPr>
            <a:lvl3pPr marL="914377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3pPr>
            <a:lvl4pPr marL="1371566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4pPr>
            <a:lvl5pPr marL="1828755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5pPr>
          </a:lstStyle>
          <a:p>
            <a:pPr lvl="0"/>
            <a:r>
              <a:rPr lang="en-US" dirty="0"/>
              <a:t>Type here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08F0C34-5603-4A40-B998-0A361D804F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00800" y="2286000"/>
            <a:ext cx="4114800" cy="533400"/>
          </a:xfrm>
        </p:spPr>
        <p:txBody>
          <a:bodyPr anchor="t">
            <a:normAutofit/>
          </a:bodyPr>
          <a:lstStyle>
            <a:lvl1pPr marL="0" indent="0">
              <a:buNone/>
              <a:defRPr sz="2000"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1pPr>
            <a:lvl2pPr marL="457189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2pPr>
            <a:lvl3pPr marL="914377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3pPr>
            <a:lvl4pPr marL="1371566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4pPr>
            <a:lvl5pPr marL="1828755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085EB00-9E61-7143-A2E0-17598CA9B0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00800" y="2971800"/>
            <a:ext cx="4953000" cy="2316163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1pPr>
            <a:lvl2pPr marL="457189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2pPr>
            <a:lvl3pPr marL="914377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3pPr>
            <a:lvl4pPr marL="1371566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1828755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Type in talking points here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5018ECC-983B-A144-9FBD-F65A6F507E1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5307611"/>
            <a:ext cx="3657600" cy="457200"/>
          </a:xfrm>
          <a:solidFill>
            <a:schemeClr val="tx1"/>
          </a:solidFill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bg1"/>
                </a:solidFill>
              </a:defRPr>
            </a:lvl1pPr>
            <a:lvl2pPr marL="457189" indent="0" algn="l">
              <a:buNone/>
              <a:defRPr sz="1000" b="1"/>
            </a:lvl2pPr>
            <a:lvl3pPr marL="914377" indent="0" algn="l">
              <a:buNone/>
              <a:defRPr sz="1000" b="1"/>
            </a:lvl3pPr>
            <a:lvl4pPr marL="1371566" indent="0" algn="l">
              <a:buNone/>
              <a:defRPr sz="1000" b="1"/>
            </a:lvl4pPr>
            <a:lvl5pPr marL="1828755" indent="0" algn="l">
              <a:buNone/>
              <a:defRPr sz="1000" b="1"/>
            </a:lvl5pPr>
          </a:lstStyle>
          <a:p>
            <a:pPr lvl="0"/>
            <a:r>
              <a:rPr lang="en-US" dirty="0"/>
              <a:t>Type in photo captions here</a:t>
            </a:r>
          </a:p>
        </p:txBody>
      </p:sp>
    </p:spTree>
    <p:extLst>
      <p:ext uri="{BB962C8B-B14F-4D97-AF65-F5344CB8AC3E}">
        <p14:creationId xmlns:p14="http://schemas.microsoft.com/office/powerpoint/2010/main" val="2174759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slide w/ image and bullet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4C97ABE-BD2F-DA4C-B5D6-1A7424B582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2200" y="0"/>
            <a:ext cx="6019800" cy="6400800"/>
          </a:xfrm>
        </p:spPr>
        <p:txBody>
          <a:bodyPr anchor="ctr"/>
          <a:lstStyle/>
          <a:p>
            <a:r>
              <a:rPr lang="en-US" dirty="0"/>
              <a:t>Insert pic here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939669C3-2FCE-C64D-B2B2-084A2DA8237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838200"/>
            <a:ext cx="4495800" cy="1295400"/>
          </a:xfrm>
        </p:spPr>
        <p:txBody>
          <a:bodyPr anchor="b">
            <a:noAutofit/>
          </a:bodyPr>
          <a:lstStyle>
            <a:lvl1pPr marL="0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1pPr>
            <a:lvl2pPr marL="457189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2pPr>
            <a:lvl3pPr marL="914377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3pPr>
            <a:lvl4pPr marL="1371566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4pPr>
            <a:lvl5pPr marL="1828755" indent="0">
              <a:buNone/>
              <a:defRPr sz="4000" b="1" i="0">
                <a:latin typeface="Futura" panose="020B0602020204020303" pitchFamily="34" charset="-79"/>
                <a:cs typeface="Futura" panose="020B0602020204020303" pitchFamily="34" charset="-79"/>
              </a:defRPr>
            </a:lvl5pPr>
          </a:lstStyle>
          <a:p>
            <a:pPr lvl="0"/>
            <a:r>
              <a:rPr lang="en-US" dirty="0"/>
              <a:t>Type here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78684931-B195-BA40-95D5-32C6BB5687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4400" y="2286000"/>
            <a:ext cx="4114800" cy="533400"/>
          </a:xfrm>
        </p:spPr>
        <p:txBody>
          <a:bodyPr anchor="t">
            <a:normAutofit/>
          </a:bodyPr>
          <a:lstStyle>
            <a:lvl1pPr marL="0" indent="0">
              <a:buNone/>
              <a:defRPr sz="2000"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1pPr>
            <a:lvl2pPr marL="457189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2pPr>
            <a:lvl3pPr marL="914377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3pPr>
            <a:lvl4pPr marL="1371566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4pPr>
            <a:lvl5pPr marL="1828755" indent="0">
              <a:buNone/>
              <a:defRPr b="1" i="0">
                <a:solidFill>
                  <a:schemeClr val="accent2"/>
                </a:solidFill>
                <a:latin typeface="Futura" panose="020B0602020204020303" pitchFamily="34" charset="-79"/>
                <a:cs typeface="Futura" panose="020B0602020204020303" pitchFamily="34" charset="-79"/>
              </a:defRPr>
            </a:lvl5pPr>
          </a:lstStyle>
          <a:p>
            <a:pPr lvl="0"/>
            <a:r>
              <a:rPr lang="en-US" dirty="0"/>
              <a:t>Subtle here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0B34377A-76E6-AC4B-AA65-9D27E18761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4400" y="2971800"/>
            <a:ext cx="4953000" cy="2316163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1pPr>
            <a:lvl2pPr marL="457189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2pPr>
            <a:lvl3pPr marL="914377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3pPr>
            <a:lvl4pPr marL="1371566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1828755" indent="0" algn="l">
              <a:buNone/>
              <a:defRPr sz="1400">
                <a:solidFill>
                  <a:schemeClr val="bg1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Type in talking points here</a:t>
            </a:r>
          </a:p>
        </p:txBody>
      </p:sp>
    </p:spTree>
    <p:extLst>
      <p:ext uri="{BB962C8B-B14F-4D97-AF65-F5344CB8AC3E}">
        <p14:creationId xmlns:p14="http://schemas.microsoft.com/office/powerpoint/2010/main" val="1019478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89FF1-40EF-714F-A1B2-B5AC21686C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>
            <a:lvl1pPr>
              <a:defRPr>
                <a:solidFill>
                  <a:srgbClr val="000000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>
              <a:defRPr>
                <a:solidFill>
                  <a:srgbClr val="000000"/>
                </a:solidFill>
                <a:latin typeface="+mn-lt"/>
              </a:defRPr>
            </a:lvl3pPr>
            <a:lvl4pPr>
              <a:defRPr>
                <a:solidFill>
                  <a:srgbClr val="000000"/>
                </a:solidFill>
                <a:latin typeface="+mn-lt"/>
              </a:defRPr>
            </a:lvl4pPr>
            <a:lvl5pPr>
              <a:defRPr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AA8421-4618-2C44-BAB4-557D58139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>
            <a:lvl1pPr>
              <a:defRPr>
                <a:solidFill>
                  <a:srgbClr val="000000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>
              <a:defRPr>
                <a:solidFill>
                  <a:srgbClr val="000000"/>
                </a:solidFill>
                <a:latin typeface="+mn-lt"/>
              </a:defRPr>
            </a:lvl3pPr>
            <a:lvl4pPr>
              <a:defRPr>
                <a:solidFill>
                  <a:srgbClr val="000000"/>
                </a:solidFill>
                <a:latin typeface="+mn-lt"/>
              </a:defRPr>
            </a:lvl4pPr>
            <a:lvl5pPr>
              <a:defRPr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0CEF9D9-5C6F-044F-A55C-823C2A28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111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7E73A0B-D8B3-A948-BF68-424C1D961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62201"/>
            <a:ext cx="10515600" cy="1325563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type Section Divider Name</a:t>
            </a:r>
          </a:p>
        </p:txBody>
      </p:sp>
    </p:spTree>
    <p:extLst>
      <p:ext uri="{BB962C8B-B14F-4D97-AF65-F5344CB8AC3E}">
        <p14:creationId xmlns:p14="http://schemas.microsoft.com/office/powerpoint/2010/main" val="1175308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360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8F75BC-6B64-BC4C-ACC9-BF5E399AF7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842EE7C4-6AD9-CC4F-B2BF-A4070A5E0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D19D77-F62C-4E45-92D3-DF816EB84BC9}"/>
              </a:ext>
            </a:extLst>
          </p:cNvPr>
          <p:cNvSpPr/>
          <p:nvPr userDrawn="1"/>
        </p:nvSpPr>
        <p:spPr>
          <a:xfrm>
            <a:off x="0" y="6400800"/>
            <a:ext cx="12191573" cy="457200"/>
          </a:xfrm>
          <a:prstGeom prst="rect">
            <a:avLst/>
          </a:prstGeom>
          <a:solidFill>
            <a:srgbClr val="F26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19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75C5F1-FC6F-2347-BCC1-E5B8DA75A322}"/>
              </a:ext>
            </a:extLst>
          </p:cNvPr>
          <p:cNvSpPr/>
          <p:nvPr userDrawn="1"/>
        </p:nvSpPr>
        <p:spPr>
          <a:xfrm>
            <a:off x="-6977" y="1"/>
            <a:ext cx="12198551" cy="235747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5449" tIns="27725" rIns="55449" bIns="2772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663" dirty="0"/>
          </a:p>
        </p:txBody>
      </p:sp>
    </p:spTree>
    <p:extLst>
      <p:ext uri="{BB962C8B-B14F-4D97-AF65-F5344CB8AC3E}">
        <p14:creationId xmlns:p14="http://schemas.microsoft.com/office/powerpoint/2010/main" val="63871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1" r:id="rId2"/>
    <p:sldLayoutId id="2147483667" r:id="rId3"/>
    <p:sldLayoutId id="2147483682" r:id="rId4"/>
    <p:sldLayoutId id="2147483669" r:id="rId5"/>
    <p:sldLayoutId id="2147483668" r:id="rId6"/>
    <p:sldLayoutId id="2147483670" r:id="rId7"/>
    <p:sldLayoutId id="2147483672" r:id="rId8"/>
    <p:sldLayoutId id="2147483673" r:id="rId9"/>
    <p:sldLayoutId id="2147483674" r:id="rId10"/>
    <p:sldLayoutId id="2147483675" r:id="rId11"/>
    <p:sldLayoutId id="2147483683" r:id="rId12"/>
  </p:sldLayoutIdLst>
  <p:hf sldNum="0" hdr="0" ft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utura" panose="020B0602020204020303" pitchFamily="34" charset="-79"/>
          <a:ea typeface="+mj-ea"/>
          <a:cs typeface="Futura" panose="020B0602020204020303" pitchFamily="34" charset="-79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405.14802" TargetMode="External"/><Relationship Id="rId2" Type="http://schemas.openxmlformats.org/officeDocument/2006/relationships/hyperlink" Target="https://github.com/DeivanaiThiyagarajan/Multi-Image-Super-Resolution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sciencedirect.com/science/article/pii/S136184152100003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FB327A7-4643-084D-A797-7509D695C9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47800" y="2133600"/>
            <a:ext cx="9982200" cy="1600200"/>
          </a:xfrm>
          <a:noFill/>
          <a:ln>
            <a:noFill/>
          </a:ln>
        </p:spPr>
        <p:txBody>
          <a:bodyPr/>
          <a:lstStyle/>
          <a:p>
            <a:pPr algn="ctr"/>
            <a:r>
              <a:rPr lang="en-US" sz="4000" dirty="0"/>
              <a:t>2.5 MRI Super Resolution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87A072-F1BC-2344-99B3-2798CE889C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3886200"/>
            <a:ext cx="10896600" cy="1371600"/>
          </a:xfrm>
        </p:spPr>
        <p:txBody>
          <a:bodyPr/>
          <a:lstStyle/>
          <a:p>
            <a:pPr algn="ctr"/>
            <a:r>
              <a:rPr lang="en-US" sz="2000" dirty="0"/>
              <a:t>EEL 6935: Deep Learning in Medical Image Analysis</a:t>
            </a:r>
          </a:p>
          <a:p>
            <a:pPr algn="ctr"/>
            <a:r>
              <a:rPr lang="en-US" sz="2000" dirty="0"/>
              <a:t>Fall 2025</a:t>
            </a:r>
          </a:p>
          <a:p>
            <a:pPr algn="ctr"/>
            <a:r>
              <a:rPr lang="en-US" sz="2000" dirty="0"/>
              <a:t>Deivanai Thiyagarajan</a:t>
            </a:r>
          </a:p>
          <a:p>
            <a:pPr algn="ctr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86800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FF138-19D8-FD6B-2955-131897357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6C67D-3567-B72A-40E6-B8D09162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FFC23-A565-50C9-3BD4-EEAB9DE7F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2057401"/>
            <a:ext cx="11430000" cy="3657600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GitHub Link: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https://github.com/DeivanaiThiyagarajan/Multi-Image-Super-Resolution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Fast DDPM  -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https://arxiv.org/pdf/2405.14802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miSRGAN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https://www.sciencedirect.com/science/article/pii/S1361841521000037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1B1E1-8337-A9B7-7DF5-27A8622B7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CE217-3781-A54D-9DFB-8AC14554B9B8}" type="datetime1">
              <a:rPr lang="en-US" smtClean="0"/>
              <a:t>12/1/2025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58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AACCA-E4E4-A363-0D22-1C6037D85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6" y="228601"/>
            <a:ext cx="7609114" cy="838200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Motivation &amp;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CF77F-B38E-57CF-1580-1D9B76567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" y="1371600"/>
            <a:ext cx="8534400" cy="48006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 –Image Super Resolution for MRI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Clinical Problem: MRI has anisotropic resolution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Fine in-plane (0.66mm), but coarse Z spacing (1.5-6mm)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Missing anatomical details between slices  affects diagnosis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Goal: Predict the intermediate slices  improve Z-resolution</a:t>
            </a: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Dataset: T2 weighted MRI prostate biopsy dataset</a:t>
            </a: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Image Properties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: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In-plane spacing: 0.664 X 0.664 mm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Out-of-Plane Z spacing: 1.5mm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Pixel type: 16-bit unsigned integer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Consistent acquisition geometry (identity direction matrix)	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92D02-4F0B-C126-4C51-B305DAECF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DE519-CDFD-8943-AF5B-F4D9DCE8195B}" type="datetime1">
              <a:rPr lang="en-US" smtClean="0"/>
              <a:t>12/1/2025</a:t>
            </a:fld>
            <a:endParaRPr lang="en-US"/>
          </a:p>
        </p:txBody>
      </p:sp>
      <p:pic>
        <p:nvPicPr>
          <p:cNvPr id="6" name="Picture 5" descr="A close-up of a grey and black image&#10;&#10;AI-generated content may be incorrect.">
            <a:extLst>
              <a:ext uri="{FF2B5EF4-FFF2-40B4-BE49-F238E27FC236}">
                <a16:creationId xmlns:a16="http://schemas.microsoft.com/office/drawing/2014/main" id="{DCA32A9A-0658-9030-4919-0D30D16E70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346"/>
          <a:stretch>
            <a:fillRect/>
          </a:stretch>
        </p:blipFill>
        <p:spPr>
          <a:xfrm>
            <a:off x="9285514" y="1752600"/>
            <a:ext cx="2667000" cy="2641600"/>
          </a:xfrm>
          <a:prstGeom prst="rect">
            <a:avLst/>
          </a:prstGeom>
        </p:spPr>
      </p:pic>
      <p:pic>
        <p:nvPicPr>
          <p:cNvPr id="8" name="Picture 7" descr="A close-up of a grey and black image&#10;&#10;AI-generated content may be incorrect.">
            <a:extLst>
              <a:ext uri="{FF2B5EF4-FFF2-40B4-BE49-F238E27FC236}">
                <a16:creationId xmlns:a16="http://schemas.microsoft.com/office/drawing/2014/main" id="{51440190-07F8-9EEC-9DE3-E7ED0EDDAF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25" t="29375" b="35000"/>
          <a:stretch>
            <a:fillRect/>
          </a:stretch>
        </p:blipFill>
        <p:spPr>
          <a:xfrm>
            <a:off x="6428014" y="4572000"/>
            <a:ext cx="5715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981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868AE-1114-17E8-470B-7486BFAB9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Preprocessing Steps &amp; Evaluation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421D3-3A5C-7087-04B2-B2DEE2471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Extracted Triplets: (slice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slice i+2)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predict slice i+1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Also extracted 6mm gap triplets using (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, i+4)  predict i+2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Normalized intensities and aligned slices using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z-score normalization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Ensured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Consistent dimension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across all subjects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Data Augmentation: Random Horizontal Flips and Rotation of (-5 to +5 degrees)  trained models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both with and without augmentation</a:t>
            </a: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Evaluation Metrics: SSIM and PSNR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ACFF1-DD9C-6DF4-7AC1-3BB02438B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CE217-3781-A54D-9DFB-8AC14554B9B8}" type="datetime1">
              <a:rPr lang="en-US" smtClean="0"/>
              <a:t>12/1/2025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531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44BF2C-0059-B9E8-A3D5-4C3B0F952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A758B-8A74-349E-E210-AC732CED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799"/>
            <a:ext cx="10515600" cy="457201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Models Compared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D99B8D0-7AD2-7376-AB42-3EB85561BF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6674015"/>
              </p:ext>
            </p:extLst>
          </p:nvPr>
        </p:nvGraphicFramePr>
        <p:xfrm>
          <a:off x="685800" y="851186"/>
          <a:ext cx="10668000" cy="5536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5233">
                  <a:extLst>
                    <a:ext uri="{9D8B030D-6E8A-4147-A177-3AD203B41FA5}">
                      <a16:colId xmlns:a16="http://schemas.microsoft.com/office/drawing/2014/main" val="1736931071"/>
                    </a:ext>
                  </a:extLst>
                </a:gridCol>
                <a:gridCol w="7379918">
                  <a:extLst>
                    <a:ext uri="{9D8B030D-6E8A-4147-A177-3AD203B41FA5}">
                      <a16:colId xmlns:a16="http://schemas.microsoft.com/office/drawing/2014/main" val="1069332809"/>
                    </a:ext>
                  </a:extLst>
                </a:gridCol>
                <a:gridCol w="1972849">
                  <a:extLst>
                    <a:ext uri="{9D8B030D-6E8A-4147-A177-3AD203B41FA5}">
                      <a16:colId xmlns:a16="http://schemas.microsoft.com/office/drawing/2014/main" val="1212338680"/>
                    </a:ext>
                  </a:extLst>
                </a:gridCol>
              </a:tblGrid>
              <a:tr h="59886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Model </a:t>
                      </a:r>
                      <a:endParaRPr lang="en-IN" sz="16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Description</a:t>
                      </a:r>
                      <a:endParaRPr lang="en-IN" sz="16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Loss Type</a:t>
                      </a:r>
                      <a:endParaRPr lang="en-IN" sz="16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4614161"/>
                  </a:ext>
                </a:extLst>
              </a:tr>
              <a:tr h="63879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UNet</a:t>
                      </a: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(Baseline)</a:t>
                      </a:r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Simple Encoder-Decoder predicting the middle slice 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(double conv blocks + transpose </a:t>
                      </a:r>
                      <a:r>
                        <a:rPr lang="en-US" sz="1400" b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upsampling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</a:p>
                    <a:p>
                      <a:pPr marL="285750" marR="0" lvl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Inputs are 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two slices stacked as channels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(shape: (B, 2, H, W)) and 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output is a single predicted middle slice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(shape: (B, 1, H, W)).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MSE Loss, MSE + Perceptual + SSIM loss</a:t>
                      </a:r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2473963"/>
                  </a:ext>
                </a:extLst>
              </a:tr>
              <a:tr h="63879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DeepCNN (Residual CNN)</a:t>
                      </a:r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Deep 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residual style network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using residual blocks (convolution + </a:t>
                      </a:r>
                      <a:r>
                        <a:rPr lang="en-US" sz="1400" b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batchnorm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+ </a:t>
                      </a:r>
                      <a:r>
                        <a:rPr lang="en-US" sz="1400" b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ReLU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) and progressive feature expansions. </a:t>
                      </a:r>
                    </a:p>
                    <a:p>
                      <a:pPr marL="285750" marR="0" lvl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Input format is the same as </a:t>
                      </a:r>
                      <a:r>
                        <a:rPr lang="en-US" sz="1400" b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UNet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(`(B,2,H,W)`)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MSE Loss</a:t>
                      </a:r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7137744"/>
                  </a:ext>
                </a:extLst>
              </a:tr>
              <a:tr h="63879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UNet</a:t>
                      </a: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-GAN</a:t>
                      </a:r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UNet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-like generator used inside a GAN training framework. </a:t>
                      </a:r>
                    </a:p>
                    <a:p>
                      <a:pPr marL="285750" marR="0" lvl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The generator structure 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mirrors </a:t>
                      </a:r>
                      <a:r>
                        <a:rPr lang="en-US" sz="1400" b="1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UNet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but is optimized together with a 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discriminator (not included here) to encourage realistic textures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and sharper reconstructions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MSE + Perceptual + Adversarial</a:t>
                      </a:r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4752553"/>
                  </a:ext>
                </a:extLst>
              </a:tr>
              <a:tr h="101142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FastDDPM</a:t>
                      </a:r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UNet</a:t>
                      </a:r>
                      <a:r>
                        <a:rPr lang="en-US" sz="14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-style generator conditioned on diffusion timestep embeddings. </a:t>
                      </a:r>
                    </a:p>
                    <a:p>
                      <a:pPr marL="285750" marR="0" lvl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Faster sampling with smart scheduling </a:t>
                      </a: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sz="14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both cosine and linear beta scheduling, uniform and non-uniform noise scheduler</a:t>
                      </a:r>
                    </a:p>
                    <a:p>
                      <a:pPr marL="285750" marR="0" lvl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Input = 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pre + post + noisy middle slice</a:t>
                      </a: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, enabling the model to reconstruct anatomically consistent middle slices even with only 10 reverse steps.</a:t>
                      </a:r>
                      <a:endParaRPr lang="en-US" sz="1400" b="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MSE Loss</a:t>
                      </a:r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4673114"/>
                  </a:ext>
                </a:extLst>
              </a:tr>
              <a:tr h="119773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Progressive </a:t>
                      </a:r>
                      <a:r>
                        <a:rPr lang="en-US" sz="14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UNet</a:t>
                      </a:r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Multi-stage coarse-to-fine architecture </a:t>
                      </a:r>
                      <a:r>
                        <a:rPr lang="en-IN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 (UNet1: (i,i+4)i+2), (UNet2: (i,i+2_pred) i+1), (UNet3: (i+2_pred, i+4) (i+3))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Each stage uses the output of the previous stage as input, enabling </a:t>
                      </a:r>
                      <a:r>
                        <a:rPr lang="en-US" sz="14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robust long-range interpolation</a:t>
                      </a: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while preserving anatomical consistency.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Designed specifically for </a:t>
                      </a:r>
                      <a:r>
                        <a:rPr lang="en-US" sz="14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3–6 mm gaps</a:t>
                      </a: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, reduces effective interpolation distance for each </a:t>
                      </a:r>
                      <a:r>
                        <a:rPr lang="en-US" sz="14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UNet</a:t>
                      </a: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and improves global coherence across predicted slices.</a:t>
                      </a:r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Progressive </a:t>
                      </a:r>
                      <a:r>
                        <a:rPr lang="en-US" sz="14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UNet</a:t>
                      </a: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uses </a:t>
                      </a:r>
                      <a:r>
                        <a:rPr lang="en-US" sz="14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auxiliary gradients at intermediate layers</a:t>
                      </a: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(like </a:t>
                      </a:r>
                      <a:r>
                        <a:rPr lang="en-US" sz="14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MobileNet</a:t>
                      </a:r>
                      <a:r>
                        <a:rPr lang="en-US" sz="1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  <a:endParaRPr lang="en-IN" sz="14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64248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B3D58-FAC5-AF25-D194-5A1A93F88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CE217-3781-A54D-9DFB-8AC14554B9B8}" type="datetime1">
              <a:rPr lang="en-US" smtClean="0"/>
              <a:t>12/1/2025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22BDBDB-B6AB-8F2B-6FDD-CF015575512B}"/>
              </a:ext>
            </a:extLst>
          </p:cNvPr>
          <p:cNvSpPr txBox="1">
            <a:spLocks/>
          </p:cNvSpPr>
          <p:nvPr/>
        </p:nvSpPr>
        <p:spPr>
          <a:xfrm>
            <a:off x="76200" y="6477000"/>
            <a:ext cx="10820400" cy="457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Futura" panose="020B0602020204020303" pitchFamily="34" charset="-79"/>
                <a:ea typeface="+mj-ea"/>
                <a:cs typeface="Futura" panose="020B0602020204020303" pitchFamily="34" charset="-79"/>
              </a:defRPr>
            </a:lvl1pPr>
          </a:lstStyle>
          <a:p>
            <a:r>
              <a:rPr lang="en-US" sz="1400" b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 Models are trained with standard learning rate of 1e-4 and batch size = 4. All </a:t>
            </a:r>
            <a:r>
              <a:rPr lang="en-US" sz="1400" b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UNet</a:t>
            </a:r>
            <a:r>
              <a:rPr lang="en-US" sz="1400" b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blocks consist of 4 Encoder, 4 Decoder and 1 Bottleneck layer</a:t>
            </a:r>
          </a:p>
        </p:txBody>
      </p:sp>
    </p:spTree>
    <p:extLst>
      <p:ext uri="{BB962C8B-B14F-4D97-AF65-F5344CB8AC3E}">
        <p14:creationId xmlns:p14="http://schemas.microsoft.com/office/powerpoint/2010/main" val="3020873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4CB581-D6E7-81BC-203F-2A6398521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ECF56-B8D6-7878-9DD1-0F55DC75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Quantitative Results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322A552-554B-EDE4-C9D6-881BD6BD45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7796985"/>
              </p:ext>
            </p:extLst>
          </p:nvPr>
        </p:nvGraphicFramePr>
        <p:xfrm>
          <a:off x="957943" y="1295400"/>
          <a:ext cx="10363200" cy="49420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3457">
                  <a:extLst>
                    <a:ext uri="{9D8B030D-6E8A-4147-A177-3AD203B41FA5}">
                      <a16:colId xmlns:a16="http://schemas.microsoft.com/office/drawing/2014/main" val="3788955892"/>
                    </a:ext>
                  </a:extLst>
                </a:gridCol>
                <a:gridCol w="1521823">
                  <a:extLst>
                    <a:ext uri="{9D8B030D-6E8A-4147-A177-3AD203B41FA5}">
                      <a16:colId xmlns:a16="http://schemas.microsoft.com/office/drawing/2014/main" val="105957136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1348211169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226113887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1175058219"/>
                    </a:ext>
                  </a:extLst>
                </a:gridCol>
              </a:tblGrid>
              <a:tr h="54511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Epochs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 Loss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SSIM Score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PSNR Score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5855705"/>
                  </a:ext>
                </a:extLst>
              </a:tr>
              <a:tr h="54511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Deep CNN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0.0956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0.7098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23,61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4033832"/>
                  </a:ext>
                </a:extLst>
              </a:tr>
              <a:tr h="608855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UNet</a:t>
                      </a:r>
                      <a:r>
                        <a:rPr lang="en-US" dirty="0"/>
                        <a:t> with MSE Loss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0.0767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0.7642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25.49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001642"/>
                  </a:ext>
                </a:extLst>
              </a:tr>
              <a:tr h="608855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UNet</a:t>
                      </a:r>
                      <a:r>
                        <a:rPr lang="en-US" dirty="0"/>
                        <a:t> with Combined Loss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0.0770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0.7714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25.78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3780388"/>
                  </a:ext>
                </a:extLst>
              </a:tr>
              <a:tr h="54511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Progressive </a:t>
                      </a:r>
                      <a:r>
                        <a:rPr lang="en-US" dirty="0" err="1"/>
                        <a:t>UNet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0.1876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0.7520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25.93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1336999"/>
                  </a:ext>
                </a:extLst>
              </a:tr>
              <a:tr h="869793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UNet</a:t>
                      </a:r>
                      <a:r>
                        <a:rPr lang="en-US" dirty="0"/>
                        <a:t> Generator with Discriminator 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0.0976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0.7711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25.68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4698447"/>
                  </a:ext>
                </a:extLst>
              </a:tr>
              <a:tr h="54511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Fast DDPM </a:t>
                      </a:r>
                      <a:r>
                        <a:rPr lang="en-US" sz="1400" dirty="0"/>
                        <a:t>(light 2-layer, linear beta)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0.628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22.97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1630072"/>
                  </a:ext>
                </a:extLst>
              </a:tr>
              <a:tr h="6088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Fast DDPM </a:t>
                      </a:r>
                      <a:r>
                        <a:rPr lang="en-US" sz="1400" dirty="0"/>
                        <a:t>(heavy residual layers, cosine beta)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0.2251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0.6371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22.85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0399504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17E21-7E7D-D4BC-EC80-0AC73E9D5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CE217-3781-A54D-9DFB-8AC14554B9B8}" type="datetime1">
              <a:rPr lang="en-US" smtClean="0"/>
              <a:t>12/1/2025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455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32CD3A-1404-B922-0B81-C43D952B1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D909-3957-32E4-0CF8-55C6725F3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12510"/>
            <a:ext cx="10515600" cy="59774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Qualitative Results – All Models</a:t>
            </a:r>
            <a:r>
              <a:rPr lang="en-US" sz="3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(3,6mm gap addressing)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8FEB1-89BA-931C-021C-B869699BE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295400"/>
            <a:ext cx="11430000" cy="510539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F85ED-2D1D-025B-BEF2-190057CEC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CE217-3781-A54D-9DFB-8AC14554B9B8}" type="datetime1">
              <a:rPr lang="en-US" smtClean="0"/>
              <a:t>12/1/2025</a:t>
            </a:fld>
            <a:endParaRPr lang="en-US"/>
          </a:p>
        </p:txBody>
      </p:sp>
      <p:pic>
        <p:nvPicPr>
          <p:cNvPr id="10" name="Picture 9" descr="A close-up of a mri&#10;&#10;AI-generated content may be incorrect.">
            <a:extLst>
              <a:ext uri="{FF2B5EF4-FFF2-40B4-BE49-F238E27FC236}">
                <a16:creationId xmlns:a16="http://schemas.microsoft.com/office/drawing/2014/main" id="{EDAE52F0-4EB3-A969-1279-168EB5B073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061357"/>
            <a:ext cx="5638799" cy="331536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2" name="Picture 11" descr="A close-up of a graph&#10;&#10;AI-generated content may be incorrect.">
            <a:extLst>
              <a:ext uri="{FF2B5EF4-FFF2-40B4-BE49-F238E27FC236}">
                <a16:creationId xmlns:a16="http://schemas.microsoft.com/office/drawing/2014/main" id="{62900024-BE11-0FF4-2019-3C82CDD536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41" y="4835721"/>
            <a:ext cx="5633357" cy="19218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Picture 5" descr="A close-up of a graph&#10;&#10;AI-generated content may be incorrect.">
            <a:extLst>
              <a:ext uri="{FF2B5EF4-FFF2-40B4-BE49-F238E27FC236}">
                <a16:creationId xmlns:a16="http://schemas.microsoft.com/office/drawing/2014/main" id="{D147A7D0-757A-2BE7-9EC7-FB32BE40CC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757" y="4835720"/>
            <a:ext cx="5834300" cy="19218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8" name="Picture 7" descr="A close-up of a mri&#10;&#10;AI-generated content may be incorrect.">
            <a:extLst>
              <a:ext uri="{FF2B5EF4-FFF2-40B4-BE49-F238E27FC236}">
                <a16:creationId xmlns:a16="http://schemas.microsoft.com/office/drawing/2014/main" id="{8578357E-2C4F-77A6-F091-2923AC90772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061357"/>
            <a:ext cx="5834299" cy="331536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DC594C-B018-5ACF-5C56-34B89D8E7AAA}"/>
              </a:ext>
            </a:extLst>
          </p:cNvPr>
          <p:cNvSpPr txBox="1"/>
          <p:nvPr/>
        </p:nvSpPr>
        <p:spPr>
          <a:xfrm>
            <a:off x="1447800" y="4421555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/>
              <a:t>3mm </a:t>
            </a:r>
            <a:r>
              <a:rPr lang="en-US" sz="1800" b="1" dirty="0" err="1"/>
              <a:t>InterSliceSpacing</a:t>
            </a:r>
            <a:r>
              <a:rPr lang="en-US" sz="1800" b="1" dirty="0"/>
              <a:t> </a:t>
            </a:r>
            <a:endParaRPr lang="en-IN" sz="18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814B6B-E0F6-7C22-B963-60C497396C3B}"/>
              </a:ext>
            </a:extLst>
          </p:cNvPr>
          <p:cNvSpPr txBox="1"/>
          <p:nvPr/>
        </p:nvSpPr>
        <p:spPr>
          <a:xfrm>
            <a:off x="7543800" y="4421312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/>
              <a:t>6mm </a:t>
            </a:r>
            <a:r>
              <a:rPr lang="en-US" sz="1800" b="1" dirty="0" err="1"/>
              <a:t>InterSliceSpacing</a:t>
            </a:r>
            <a:r>
              <a:rPr lang="en-US" sz="1800" b="1" dirty="0"/>
              <a:t> </a:t>
            </a:r>
            <a:endParaRPr lang="en-IN" sz="1800" b="1" dirty="0"/>
          </a:p>
        </p:txBody>
      </p:sp>
    </p:spTree>
    <p:extLst>
      <p:ext uri="{BB962C8B-B14F-4D97-AF65-F5344CB8AC3E}">
        <p14:creationId xmlns:p14="http://schemas.microsoft.com/office/powerpoint/2010/main" val="398162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417D03-861A-1B72-675F-25D1F70D4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E9209-EB42-AD30-B7C4-6FF2D8BA3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Qualitative Results – Fast DDPM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C29BF-40AB-226A-3F2C-63B71C978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295400"/>
            <a:ext cx="11430000" cy="510539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436F20-A5CA-8B9B-8F8D-7E00C5C77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CE217-3781-A54D-9DFB-8AC14554B9B8}" type="datetime1">
              <a:rPr lang="en-US" smtClean="0"/>
              <a:t>12/1/2025</a:t>
            </a:fld>
            <a:endParaRPr lang="en-US"/>
          </a:p>
        </p:txBody>
      </p:sp>
      <p:pic>
        <p:nvPicPr>
          <p:cNvPr id="6" name="Picture 5" descr="A collage of images of a person's chest&#10;&#10;AI-generated content may be incorrect.">
            <a:extLst>
              <a:ext uri="{FF2B5EF4-FFF2-40B4-BE49-F238E27FC236}">
                <a16:creationId xmlns:a16="http://schemas.microsoft.com/office/drawing/2014/main" id="{8D646458-C610-519C-5ECF-F5501C6ED1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457" y="1126671"/>
            <a:ext cx="4456157" cy="4545912"/>
          </a:xfrm>
          <a:prstGeom prst="rect">
            <a:avLst/>
          </a:prstGeom>
        </p:spPr>
      </p:pic>
      <p:pic>
        <p:nvPicPr>
          <p:cNvPr id="8" name="Picture 7" descr="A collage of images of a brain&#10;&#10;AI-generated content may be incorrect.">
            <a:extLst>
              <a:ext uri="{FF2B5EF4-FFF2-40B4-BE49-F238E27FC236}">
                <a16:creationId xmlns:a16="http://schemas.microsoft.com/office/drawing/2014/main" id="{C2F6F8A7-E6AD-5877-EE25-50F4DD35E6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219200"/>
            <a:ext cx="4813272" cy="46385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126A07-143C-DCAF-4EB8-1A13FB9EAA43}"/>
              </a:ext>
            </a:extLst>
          </p:cNvPr>
          <p:cNvSpPr txBox="1"/>
          <p:nvPr/>
        </p:nvSpPr>
        <p:spPr>
          <a:xfrm>
            <a:off x="660372" y="5857702"/>
            <a:ext cx="51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Non Uniform Scheduler – Cosine Scheduling, Heavy Residual Layers</a:t>
            </a:r>
            <a:endParaRPr lang="en-IN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FDE83B-E06E-6ED3-0BAA-28DCE95E908C}"/>
              </a:ext>
            </a:extLst>
          </p:cNvPr>
          <p:cNvSpPr txBox="1"/>
          <p:nvPr/>
        </p:nvSpPr>
        <p:spPr>
          <a:xfrm>
            <a:off x="6232071" y="5810581"/>
            <a:ext cx="51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Non Uniform Scheduler – Linear Beta Scheduling, Simple 2 Residual Layers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832343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AEC50D-EE18-49ED-6D0B-CE1276E7C8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038B6-EAFD-A46A-14FA-172921429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7433"/>
            <a:ext cx="10515600" cy="4845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Qualitative Results – Progressive UNET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45F2E-62D8-429C-6B93-BBC09BCB3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295400"/>
            <a:ext cx="11430000" cy="510539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06FFE-0D9E-87DE-EB2D-D1C29006B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CE217-3781-A54D-9DFB-8AC14554B9B8}" type="datetime1">
              <a:rPr lang="en-US" smtClean="0"/>
              <a:t>12/1/2025</a:t>
            </a:fld>
            <a:endParaRPr lang="en-US"/>
          </a:p>
        </p:txBody>
      </p:sp>
      <p:pic>
        <p:nvPicPr>
          <p:cNvPr id="7" name="Picture 6" descr="A collage of images of a brain&#10;&#10;AI-generated content may be incorrect.">
            <a:extLst>
              <a:ext uri="{FF2B5EF4-FFF2-40B4-BE49-F238E27FC236}">
                <a16:creationId xmlns:a16="http://schemas.microsoft.com/office/drawing/2014/main" id="{3259BEB1-A16F-966F-BAB1-E9C3671DF3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8200"/>
            <a:ext cx="4419600" cy="5779973"/>
          </a:xfrm>
          <a:prstGeom prst="rect">
            <a:avLst/>
          </a:prstGeom>
        </p:spPr>
      </p:pic>
      <p:pic>
        <p:nvPicPr>
          <p:cNvPr id="10" name="Picture 9" descr="A collage of images of a person's brain&#10;&#10;AI-generated content may be incorrect.">
            <a:extLst>
              <a:ext uri="{FF2B5EF4-FFF2-40B4-BE49-F238E27FC236}">
                <a16:creationId xmlns:a16="http://schemas.microsoft.com/office/drawing/2014/main" id="{D114F681-DB80-E78A-D069-D1AFBA0853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1202531"/>
            <a:ext cx="6758420" cy="445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280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95BF38-6696-80A0-4445-8D26796C3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4BCD2-B939-3C01-4647-2C81AEC8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Findings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83F98-AB7F-7636-C2C2-5B1443063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10744200" cy="4800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200" b="1" dirty="0"/>
              <a:t>Key Findings</a:t>
            </a:r>
          </a:p>
          <a:p>
            <a:r>
              <a:rPr lang="en-IN" sz="2200" b="1" dirty="0"/>
              <a:t>Comparative Performance</a:t>
            </a:r>
            <a:endParaRPr lang="en-IN" sz="2200" dirty="0"/>
          </a:p>
          <a:p>
            <a:pPr lvl="1"/>
            <a:r>
              <a:rPr lang="en-IN" sz="1900" b="1" dirty="0" err="1"/>
              <a:t>UNet</a:t>
            </a:r>
            <a:r>
              <a:rPr lang="en-IN" sz="1900" b="1" dirty="0"/>
              <a:t>-based models</a:t>
            </a:r>
            <a:r>
              <a:rPr lang="en-IN" sz="1900" dirty="0"/>
              <a:t> (MSE, Combined Loss, GAN) significantly outperform DDPM approaches</a:t>
            </a:r>
          </a:p>
          <a:p>
            <a:pPr lvl="1"/>
            <a:r>
              <a:rPr lang="en-IN" sz="1900" dirty="0"/>
              <a:t>Best performer: </a:t>
            </a:r>
            <a:r>
              <a:rPr lang="en-IN" sz="1900" b="1" dirty="0" err="1"/>
              <a:t>UNet</a:t>
            </a:r>
            <a:r>
              <a:rPr lang="en-IN" sz="1900" b="1" dirty="0"/>
              <a:t> with Combined Loss</a:t>
            </a:r>
            <a:r>
              <a:rPr lang="en-IN" sz="1900" dirty="0"/>
              <a:t> (SSIM: 0.7714, PSNR: 25.78 dB)</a:t>
            </a:r>
          </a:p>
          <a:p>
            <a:pPr lvl="1"/>
            <a:r>
              <a:rPr lang="en-IN" sz="1900" dirty="0"/>
              <a:t>Fast-DDPM underperforms: SSIM 0.6371, PSNR 22.85 dB (13% SSIM gap)</a:t>
            </a:r>
          </a:p>
          <a:p>
            <a:r>
              <a:rPr lang="en-IN" sz="2000" b="1" dirty="0"/>
              <a:t>Architecture Insights</a:t>
            </a:r>
            <a:endParaRPr lang="en-IN" sz="2000" dirty="0"/>
          </a:p>
          <a:p>
            <a:pPr lvl="1"/>
            <a:r>
              <a:rPr lang="en-IN" sz="1800" dirty="0"/>
              <a:t>Direct regression (</a:t>
            </a:r>
            <a:r>
              <a:rPr lang="en-IN" sz="1800" dirty="0" err="1"/>
              <a:t>UNet</a:t>
            </a:r>
            <a:r>
              <a:rPr lang="en-IN" sz="1800" dirty="0"/>
              <a:t>) more suitable for medical image interpolation than generative models</a:t>
            </a:r>
          </a:p>
          <a:p>
            <a:pPr lvl="1"/>
            <a:r>
              <a:rPr lang="en-IN" sz="1800" dirty="0"/>
              <a:t>Adversarial training (GAN) provides marginal gains (0.7711 vs 0.7642 SSIM)</a:t>
            </a:r>
          </a:p>
          <a:p>
            <a:pPr lvl="1"/>
            <a:r>
              <a:rPr lang="en-IN" sz="1800" dirty="0"/>
              <a:t>Combined loss functions work better than single MSE loss alone</a:t>
            </a:r>
          </a:p>
          <a:p>
            <a:r>
              <a:rPr lang="en-US" sz="2200" b="1" dirty="0"/>
              <a:t>Computational Trade-offs</a:t>
            </a:r>
            <a:endParaRPr lang="en-US" sz="2200" dirty="0"/>
          </a:p>
          <a:p>
            <a:pPr lvl="1"/>
            <a:r>
              <a:rPr lang="en-US" sz="1900" dirty="0"/>
              <a:t>Fast-DDPM: Faster inference (10 steps) but lower quality</a:t>
            </a:r>
          </a:p>
          <a:p>
            <a:pPr lvl="1"/>
            <a:r>
              <a:rPr lang="en-US" sz="1900" dirty="0" err="1"/>
              <a:t>UNet</a:t>
            </a:r>
            <a:r>
              <a:rPr lang="en-US" sz="1900" dirty="0"/>
              <a:t> variants: Slower but provide superior clinical utility</a:t>
            </a:r>
            <a:endParaRPr lang="en-IN" sz="2200" dirty="0"/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1F22D-06BF-DCCF-F02C-F48C70889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DE519-CDFD-8943-AF5B-F4D9DCE8195B}" type="datetime1">
              <a:rPr lang="en-US" smtClean="0"/>
              <a:t>12/1/2025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7108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1">
      <a:dk1>
        <a:srgbClr val="00559B"/>
      </a:dk1>
      <a:lt1>
        <a:srgbClr val="FEFFFE"/>
      </a:lt1>
      <a:dk2>
        <a:srgbClr val="00559B"/>
      </a:dk2>
      <a:lt2>
        <a:srgbClr val="FEFFFE"/>
      </a:lt2>
      <a:accent1>
        <a:srgbClr val="00559B"/>
      </a:accent1>
      <a:accent2>
        <a:srgbClr val="FF6500"/>
      </a:accent2>
      <a:accent3>
        <a:srgbClr val="A5A5A5"/>
      </a:accent3>
      <a:accent4>
        <a:srgbClr val="00559B"/>
      </a:accent4>
      <a:accent5>
        <a:srgbClr val="1B3B68"/>
      </a:accent5>
      <a:accent6>
        <a:srgbClr val="FF6500"/>
      </a:accent6>
      <a:hlink>
        <a:srgbClr val="0563D6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C3 powerpoint template" id="{CF7A0583-F042-2147-85D5-CD33AF44C4EC}" vid="{AC5D1B7E-94C5-0F4B-9873-E5E089EB179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Custom Design</Template>
  <TotalTime>24516</TotalTime>
  <Words>830</Words>
  <Application>Microsoft Office PowerPoint</Application>
  <PresentationFormat>Widescreen</PresentationFormat>
  <Paragraphs>127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Futura</vt:lpstr>
      <vt:lpstr>Custom Design</vt:lpstr>
      <vt:lpstr>PowerPoint Presentation</vt:lpstr>
      <vt:lpstr>Problem Motivation &amp; Dataset</vt:lpstr>
      <vt:lpstr>Preprocessing Steps &amp; Evaluation Metrics</vt:lpstr>
      <vt:lpstr>Models Compared</vt:lpstr>
      <vt:lpstr>Quantitative Results</vt:lpstr>
      <vt:lpstr>Qualitative Results – All Models(3,6mm gap addressing)</vt:lpstr>
      <vt:lpstr>Qualitative Results – Fast DDPM</vt:lpstr>
      <vt:lpstr>Qualitative Results – Progressive UNET</vt:lpstr>
      <vt:lpstr>Key Findings and 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Shao, Wei</dc:creator>
  <cp:lastModifiedBy>Thiyagarajan, Deivanai</cp:lastModifiedBy>
  <cp:revision>163</cp:revision>
  <dcterms:created xsi:type="dcterms:W3CDTF">2022-10-03T01:16:43Z</dcterms:created>
  <dcterms:modified xsi:type="dcterms:W3CDTF">2025-12-01T13:18:24Z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2021-08-17T00:00:00Z</vt:filetime>
  </property>
  <property fmtid="{D5CDD505-2E9C-101B-9397-08002B2CF9AE}" pid="3" name="Creator">
    <vt:lpwstr>Adobe InDesign 16.1 (Macintosh)</vt:lpwstr>
  </property>
  <property fmtid="{D5CDD505-2E9C-101B-9397-08002B2CF9AE}" pid="4" name="LastSaved">
    <vt:filetime>2021-09-07T00:00:00Z</vt:filetime>
  </property>
</Properties>
</file>

<file path=docProps/thumbnail.jpeg>
</file>